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7"/>
  </p:notesMasterIdLst>
  <p:sldIdLst>
    <p:sldId id="256" r:id="rId2"/>
    <p:sldId id="262" r:id="rId3"/>
    <p:sldId id="258" r:id="rId4"/>
    <p:sldId id="290" r:id="rId5"/>
    <p:sldId id="291" r:id="rId6"/>
    <p:sldId id="289" r:id="rId7"/>
    <p:sldId id="264" r:id="rId8"/>
    <p:sldId id="280" r:id="rId9"/>
    <p:sldId id="281" r:id="rId10"/>
    <p:sldId id="283" r:id="rId11"/>
    <p:sldId id="284" r:id="rId12"/>
    <p:sldId id="271" r:id="rId13"/>
    <p:sldId id="288" r:id="rId14"/>
    <p:sldId id="285" r:id="rId15"/>
    <p:sldId id="286" r:id="rId16"/>
  </p:sldIdLst>
  <p:sldSz cx="6858000" cy="9144000" type="screen4x3"/>
  <p:notesSz cx="6735763" cy="98663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D"/>
    <a:srgbClr val="EFE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58" autoAdjust="0"/>
  </p:normalViewPr>
  <p:slideViewPr>
    <p:cSldViewPr>
      <p:cViewPr varScale="1">
        <p:scale>
          <a:sx n="90" d="100"/>
          <a:sy n="90" d="100"/>
        </p:scale>
        <p:origin x="2862" y="-16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43CE4-40EA-4E40-8407-9A106922997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979613" y="739775"/>
            <a:ext cx="2776537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29451-58CE-40C5-BCAB-A66DF2D6F92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51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732E0-3797-49AD-9F62-4BF40FC07CC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486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 flipV="1">
            <a:off x="4057637" y="5080001"/>
            <a:ext cx="2800364" cy="12144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직사각형 23"/>
          <p:cNvSpPr/>
          <p:nvPr/>
        </p:nvSpPr>
        <p:spPr>
          <a:xfrm flipV="1">
            <a:off x="4057650" y="5196013"/>
            <a:ext cx="2800351" cy="256032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직사각형 24"/>
          <p:cNvSpPr/>
          <p:nvPr/>
        </p:nvSpPr>
        <p:spPr>
          <a:xfrm flipV="1">
            <a:off x="4057650" y="5486889"/>
            <a:ext cx="2800351" cy="12192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직사각형 25"/>
          <p:cNvSpPr/>
          <p:nvPr/>
        </p:nvSpPr>
        <p:spPr>
          <a:xfrm flipV="1">
            <a:off x="4057650" y="5552537"/>
            <a:ext cx="1474470" cy="24384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직사각형 26"/>
          <p:cNvSpPr/>
          <p:nvPr/>
        </p:nvSpPr>
        <p:spPr>
          <a:xfrm flipV="1">
            <a:off x="4057650" y="5599429"/>
            <a:ext cx="1474470" cy="12192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모서리가 둥근 직사각형 29"/>
          <p:cNvSpPr/>
          <p:nvPr/>
        </p:nvSpPr>
        <p:spPr bwMode="white">
          <a:xfrm>
            <a:off x="4057650" y="5283200"/>
            <a:ext cx="229743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모서리가 둥근 직사각형 30"/>
          <p:cNvSpPr/>
          <p:nvPr/>
        </p:nvSpPr>
        <p:spPr bwMode="white">
          <a:xfrm>
            <a:off x="5532380" y="5414644"/>
            <a:ext cx="1200150" cy="4876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직사각형 6"/>
          <p:cNvSpPr/>
          <p:nvPr/>
        </p:nvSpPr>
        <p:spPr>
          <a:xfrm>
            <a:off x="1" y="4866216"/>
            <a:ext cx="6858000" cy="32556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0" y="4900704"/>
            <a:ext cx="6858001" cy="18756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>
          <a:xfrm flipV="1">
            <a:off x="4810538" y="4857453"/>
            <a:ext cx="2047463" cy="33124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>
          <a:xfrm>
            <a:off x="0" y="0"/>
            <a:ext cx="6858000" cy="49356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342900" y="3202517"/>
            <a:ext cx="6343650" cy="1960033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342900" y="5199917"/>
            <a:ext cx="3714750" cy="23368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>
          <a:xfrm>
            <a:off x="5029200" y="5608320"/>
            <a:ext cx="720090" cy="609600"/>
          </a:xfrm>
        </p:spPr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4057650" y="5607051"/>
            <a:ext cx="971550" cy="6096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6240066" y="1515"/>
            <a:ext cx="560784" cy="48768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5086350" y="1524000"/>
            <a:ext cx="1428750" cy="7315200"/>
          </a:xfrm>
        </p:spPr>
        <p:txBody>
          <a:bodyPr vert="eaVert"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42900" y="1524000"/>
            <a:ext cx="4686300" cy="7315200"/>
          </a:xfrm>
        </p:spPr>
        <p:txBody>
          <a:bodyPr vert="eaVert"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1735" y="2641601"/>
            <a:ext cx="5829300" cy="1816100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541735" y="4489451"/>
            <a:ext cx="5829300" cy="2012949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42900" y="2999233"/>
            <a:ext cx="3028950" cy="603461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3486150" y="2999233"/>
            <a:ext cx="3028950" cy="6034617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50" y="1524000"/>
            <a:ext cx="6286500" cy="1426464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85750" y="2993293"/>
            <a:ext cx="3031236" cy="6096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3"/>
          </p:nvPr>
        </p:nvSpPr>
        <p:spPr>
          <a:xfrm>
            <a:off x="3540919" y="2993293"/>
            <a:ext cx="3031331" cy="6096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내용 개체 틀 4"/>
          <p:cNvSpPr>
            <a:spLocks noGrp="1"/>
          </p:cNvSpPr>
          <p:nvPr>
            <p:ph sz="quarter" idx="2"/>
          </p:nvPr>
        </p:nvSpPr>
        <p:spPr>
          <a:xfrm>
            <a:off x="285750" y="3611359"/>
            <a:ext cx="3031236" cy="5181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3538729" y="3611359"/>
            <a:ext cx="3031331" cy="5181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26" name="날짜 개체 틀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27" name="슬라이드 번호 개체 틀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28" name="바닥글 개체 틀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42900" y="1524000"/>
            <a:ext cx="6172200" cy="1426464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37760" y="816864"/>
            <a:ext cx="717948" cy="609600"/>
          </a:xfrm>
        </p:spPr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943350" y="816864"/>
            <a:ext cx="994410" cy="6096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131052" y="3029"/>
            <a:ext cx="571500" cy="487680"/>
          </a:xfrm>
        </p:spPr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15122" y="1469293"/>
            <a:ext cx="2537460" cy="1170432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4015122" y="2680969"/>
            <a:ext cx="2537460" cy="615696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1"/>
          </p:nvPr>
        </p:nvSpPr>
        <p:spPr>
          <a:xfrm>
            <a:off x="114300" y="1035049"/>
            <a:ext cx="3826764" cy="78028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ko-KR" altLang="en-US"/>
              <a:t>마스터 텍스트 스타일을 편집합니다</a:t>
            </a:r>
          </a:p>
          <a:p>
            <a:pPr lvl="1" eaLnBrk="1" latinLnBrk="0" hangingPunct="1"/>
            <a:r>
              <a:rPr lang="ko-KR" altLang="en-US"/>
              <a:t>둘째 수준</a:t>
            </a:r>
          </a:p>
          <a:p>
            <a:pPr lvl="2" eaLnBrk="1" latinLnBrk="0" hangingPunct="1"/>
            <a:r>
              <a:rPr lang="ko-KR" altLang="en-US"/>
              <a:t>셋째 수준</a:t>
            </a:r>
          </a:p>
          <a:p>
            <a:pPr lvl="3" eaLnBrk="1" latinLnBrk="0" hangingPunct="1"/>
            <a:r>
              <a:rPr lang="ko-KR" altLang="en-US"/>
              <a:t>넷째 수준</a:t>
            </a:r>
          </a:p>
          <a:p>
            <a:pPr lvl="4" eaLnBrk="1" latinLnBrk="0" hangingPunct="1"/>
            <a:r>
              <a:rPr lang="ko-KR" altLang="en-US"/>
              <a:t>다섯째 수준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080326" y="1478881"/>
            <a:ext cx="440102" cy="6242183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02753" y="1524000"/>
            <a:ext cx="3429000" cy="6096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66332" y="4365745"/>
            <a:ext cx="1943100" cy="335531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/>
          <p:cNvSpPr/>
          <p:nvPr/>
        </p:nvSpPr>
        <p:spPr>
          <a:xfrm>
            <a:off x="1" y="489091"/>
            <a:ext cx="6858000" cy="112543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직사각형 28"/>
          <p:cNvSpPr/>
          <p:nvPr/>
        </p:nvSpPr>
        <p:spPr>
          <a:xfrm>
            <a:off x="0" y="-1"/>
            <a:ext cx="6858000" cy="41421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직사각형 29"/>
          <p:cNvSpPr/>
          <p:nvPr/>
        </p:nvSpPr>
        <p:spPr>
          <a:xfrm>
            <a:off x="0" y="411036"/>
            <a:ext cx="6858001" cy="12192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직사각형 30"/>
          <p:cNvSpPr/>
          <p:nvPr/>
        </p:nvSpPr>
        <p:spPr>
          <a:xfrm flipV="1">
            <a:off x="4057637" y="480329"/>
            <a:ext cx="2800364" cy="12144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직사각형 31"/>
          <p:cNvSpPr/>
          <p:nvPr/>
        </p:nvSpPr>
        <p:spPr>
          <a:xfrm flipV="1">
            <a:off x="4057650" y="586817"/>
            <a:ext cx="2800351" cy="24004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모서리가 둥근 직사각형 32"/>
          <p:cNvSpPr/>
          <p:nvPr/>
        </p:nvSpPr>
        <p:spPr bwMode="white">
          <a:xfrm>
            <a:off x="4055504" y="663339"/>
            <a:ext cx="229743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모서리가 둥근 직사각형 33"/>
          <p:cNvSpPr/>
          <p:nvPr/>
        </p:nvSpPr>
        <p:spPr bwMode="white">
          <a:xfrm>
            <a:off x="5530235" y="785257"/>
            <a:ext cx="1200150" cy="4876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직사각형 34"/>
          <p:cNvSpPr/>
          <p:nvPr/>
        </p:nvSpPr>
        <p:spPr bwMode="invGray">
          <a:xfrm>
            <a:off x="6813724" y="-2668"/>
            <a:ext cx="43220" cy="829056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직사각형 35"/>
          <p:cNvSpPr/>
          <p:nvPr/>
        </p:nvSpPr>
        <p:spPr bwMode="invGray">
          <a:xfrm>
            <a:off x="6783361" y="-2668"/>
            <a:ext cx="20574" cy="829056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직사각형 36"/>
          <p:cNvSpPr/>
          <p:nvPr/>
        </p:nvSpPr>
        <p:spPr bwMode="invGray">
          <a:xfrm>
            <a:off x="6769071" y="-2668"/>
            <a:ext cx="6858" cy="829056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직사각형 37"/>
          <p:cNvSpPr/>
          <p:nvPr/>
        </p:nvSpPr>
        <p:spPr bwMode="invGray">
          <a:xfrm>
            <a:off x="6731567" y="-2668"/>
            <a:ext cx="20574" cy="829056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직사각형 38"/>
          <p:cNvSpPr/>
          <p:nvPr/>
        </p:nvSpPr>
        <p:spPr bwMode="invGray">
          <a:xfrm>
            <a:off x="6686758" y="507"/>
            <a:ext cx="41148" cy="7802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직사각형 39"/>
          <p:cNvSpPr/>
          <p:nvPr/>
        </p:nvSpPr>
        <p:spPr bwMode="invGray">
          <a:xfrm>
            <a:off x="6655106" y="507"/>
            <a:ext cx="6858" cy="7802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342900" y="1524000"/>
            <a:ext cx="6172200" cy="14224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342900" y="2999232"/>
            <a:ext cx="6172200" cy="57668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/>
              <a:t>둘째 수준</a:t>
            </a:r>
          </a:p>
          <a:p>
            <a:pPr lvl="2" eaLnBrk="1" latinLnBrk="0" hangingPunct="1"/>
            <a:r>
              <a:rPr kumimoji="0" lang="ko-KR" altLang="en-US"/>
              <a:t>셋째 수준</a:t>
            </a:r>
          </a:p>
          <a:p>
            <a:pPr lvl="3" eaLnBrk="1" latinLnBrk="0" hangingPunct="1"/>
            <a:r>
              <a:rPr kumimoji="0" lang="ko-KR" altLang="en-US"/>
              <a:t>넷째 수준</a:t>
            </a:r>
          </a:p>
          <a:p>
            <a:pPr lvl="4" eaLnBrk="1" latinLnBrk="0" hangingPunct="1"/>
            <a:r>
              <a:rPr kumimoji="0" lang="ko-KR" altLang="en-US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4939902" y="816864"/>
            <a:ext cx="717948" cy="6096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22201C9-1791-47B5-BA59-E20FEC6AE4B9}" type="datetimeFigureOut">
              <a:rPr lang="ko-KR" altLang="en-US" smtClean="0"/>
              <a:t>2020-08-02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3943350" y="816864"/>
            <a:ext cx="994410" cy="6096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6131052" y="3029"/>
            <a:ext cx="571500" cy="48768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BBA0A5-EAAB-4665-8F1E-3AFB2E2DD060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1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1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1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1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1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42900" y="2987824"/>
            <a:ext cx="6343650" cy="1960033"/>
          </a:xfrm>
        </p:spPr>
        <p:txBody>
          <a:bodyPr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부동산 컨설팅 보고서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ko-KR" altLang="en-US" sz="2400" b="1" dirty="0">
                <a:solidFill>
                  <a:schemeClr val="accent6"/>
                </a:solidFill>
              </a:rPr>
              <a:t>경기도 가평군 </a:t>
            </a:r>
            <a:r>
              <a:rPr lang="ko-KR" altLang="en-US" sz="2400" b="1" dirty="0" err="1">
                <a:solidFill>
                  <a:schemeClr val="accent6"/>
                </a:solidFill>
              </a:rPr>
              <a:t>청평면</a:t>
            </a:r>
            <a:r>
              <a:rPr lang="ko-KR" altLang="en-US" sz="2400" b="1" dirty="0">
                <a:solidFill>
                  <a:schemeClr val="accent6"/>
                </a:solidFill>
              </a:rPr>
              <a:t> </a:t>
            </a:r>
            <a:endParaRPr lang="en-US" altLang="ko-KR" sz="2400" b="1" dirty="0">
              <a:solidFill>
                <a:schemeClr val="accent6"/>
              </a:solidFill>
            </a:endParaRPr>
          </a:p>
          <a:p>
            <a:r>
              <a:rPr lang="ko-KR" altLang="en-US" sz="2400" b="1" dirty="0" err="1">
                <a:solidFill>
                  <a:schemeClr val="accent6"/>
                </a:solidFill>
              </a:rPr>
              <a:t>청평리</a:t>
            </a:r>
            <a:r>
              <a:rPr lang="ko-KR" altLang="en-US" sz="2400" b="1" dirty="0">
                <a:solidFill>
                  <a:schemeClr val="accent6"/>
                </a:solidFill>
              </a:rPr>
              <a:t> </a:t>
            </a:r>
            <a:r>
              <a:rPr lang="en-US" altLang="ko-KR" sz="2400" b="1" dirty="0">
                <a:solidFill>
                  <a:schemeClr val="accent6"/>
                </a:solidFill>
              </a:rPr>
              <a:t>499-7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4744" y="802838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accent6"/>
                </a:solidFill>
              </a:rPr>
              <a:t>㈜다남부동산중개법인</a:t>
            </a:r>
          </a:p>
        </p:txBody>
      </p:sp>
    </p:spTree>
    <p:extLst>
      <p:ext uri="{BB962C8B-B14F-4D97-AF65-F5344CB8AC3E}">
        <p14:creationId xmlns:p14="http://schemas.microsoft.com/office/powerpoint/2010/main" val="390070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899592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2) </a:t>
            </a:r>
            <a:r>
              <a:rPr lang="ko-KR" altLang="en-US" sz="1600" b="1" dirty="0">
                <a:solidFill>
                  <a:schemeClr val="accent6"/>
                </a:solidFill>
              </a:rPr>
              <a:t>지역 및 주변 분석</a:t>
            </a:r>
            <a:r>
              <a:rPr lang="en-US" altLang="ko-KR" sz="1600" b="1" dirty="0">
                <a:solidFill>
                  <a:schemeClr val="accent6"/>
                </a:solidFill>
              </a:rPr>
              <a:t>(</a:t>
            </a:r>
            <a:r>
              <a:rPr lang="ko-KR" altLang="en-US" sz="1600" b="1" dirty="0" err="1">
                <a:solidFill>
                  <a:schemeClr val="accent6"/>
                </a:solidFill>
              </a:rPr>
              <a:t>청평리</a:t>
            </a:r>
            <a:r>
              <a:rPr lang="en-US" altLang="ko-KR" sz="1600" b="1" dirty="0">
                <a:solidFill>
                  <a:schemeClr val="accent6"/>
                </a:solidFill>
              </a:rPr>
              <a:t>) </a:t>
            </a:r>
            <a:r>
              <a:rPr lang="ko-KR" altLang="en-US" sz="1600" dirty="0">
                <a:solidFill>
                  <a:schemeClr val="accent6"/>
                </a:solidFill>
              </a:rPr>
              <a:t> 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672" y="6363579"/>
            <a:ext cx="5966420" cy="231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청평리는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동쪽으로 조종천이 흐르고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남쪽으로 북한강이 흐름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자연마을로는 가루게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가마거리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마구전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석전동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장곡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등이 있음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.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청평리는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조종천의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맑은 물이 이 지역을 감싸고 돌아 흐르므로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청평내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또는 청평천이라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부르던데서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붙여졌다고 전해짐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. 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청평은 글자 그대로 맑은 물의 본고장으로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청평리에는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청평댐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청평 양수발전소가 있으며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청평천의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돌아 흐르고 있음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. 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그래서 이곳 </a:t>
            </a:r>
            <a:r>
              <a:rPr lang="ko-KR" altLang="en-US" sz="1400" kern="1400" spc="100" dirty="0" err="1">
                <a:solidFill>
                  <a:schemeClr val="accent6"/>
                </a:solidFill>
                <a:latin typeface="+mn-ea"/>
              </a:rPr>
              <a:t>소지명이</a:t>
            </a:r>
            <a:r>
              <a:rPr lang="ko-KR" altLang="en-US" sz="1400" kern="1400" spc="100" dirty="0">
                <a:solidFill>
                  <a:schemeClr val="accent6"/>
                </a:solidFill>
                <a:latin typeface="+mn-ea"/>
              </a:rPr>
              <a:t> 거의가 물과 관련되어 있는 특징을 보임</a:t>
            </a:r>
            <a:r>
              <a:rPr lang="en-US" altLang="ko-KR" sz="1400" kern="1400" spc="100" dirty="0">
                <a:solidFill>
                  <a:schemeClr val="accent6"/>
                </a:solidFill>
                <a:latin typeface="+mn-ea"/>
              </a:rPr>
              <a:t>. </a:t>
            </a:r>
          </a:p>
        </p:txBody>
      </p:sp>
      <p:pic>
        <p:nvPicPr>
          <p:cNvPr id="3074" name="Picture 2" descr="C:\Users\바로연\Desktop\부동산\컨설팅보고서\컨설팅보고서_이승현\청평리499-7\청평리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478514"/>
            <a:ext cx="6120680" cy="46332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88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971600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2) </a:t>
            </a:r>
            <a:r>
              <a:rPr lang="ko-KR" altLang="en-US" sz="1600" b="1" dirty="0">
                <a:solidFill>
                  <a:schemeClr val="accent6"/>
                </a:solidFill>
              </a:rPr>
              <a:t>지역 및 주변 분석</a:t>
            </a:r>
            <a:r>
              <a:rPr lang="en-US" altLang="ko-KR" sz="1600" b="1" dirty="0">
                <a:solidFill>
                  <a:schemeClr val="accent6"/>
                </a:solidFill>
              </a:rPr>
              <a:t>(</a:t>
            </a:r>
            <a:r>
              <a:rPr lang="ko-KR" altLang="en-US" sz="1600" b="1" dirty="0" err="1">
                <a:solidFill>
                  <a:schemeClr val="accent6"/>
                </a:solidFill>
              </a:rPr>
              <a:t>청평리</a:t>
            </a:r>
            <a:r>
              <a:rPr lang="en-US" altLang="ko-KR" sz="1600" b="1" dirty="0">
                <a:solidFill>
                  <a:schemeClr val="accent6"/>
                </a:solidFill>
              </a:rPr>
              <a:t>) </a:t>
            </a:r>
            <a:r>
              <a:rPr lang="ko-KR" altLang="en-US" sz="1600" dirty="0">
                <a:solidFill>
                  <a:schemeClr val="accent6"/>
                </a:solidFill>
              </a:rPr>
              <a:t> 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7" name="내용 개체 틀 2"/>
          <p:cNvSpPr txBox="1">
            <a:spLocks/>
          </p:cNvSpPr>
          <p:nvPr/>
        </p:nvSpPr>
        <p:spPr>
          <a:xfrm>
            <a:off x="413048" y="1403648"/>
            <a:ext cx="6026626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ko-KR" altLang="en-US" sz="1400" b="1" dirty="0">
                <a:solidFill>
                  <a:schemeClr val="accent6"/>
                </a:solidFill>
              </a:rPr>
              <a:t>가</a:t>
            </a:r>
            <a:r>
              <a:rPr lang="en-US" altLang="ko-KR" sz="1400" b="1" dirty="0">
                <a:solidFill>
                  <a:schemeClr val="accent6"/>
                </a:solidFill>
              </a:rPr>
              <a:t>) </a:t>
            </a:r>
            <a:r>
              <a:rPr lang="ko-KR" altLang="en-US" sz="1400" b="1" dirty="0">
                <a:solidFill>
                  <a:schemeClr val="accent6"/>
                </a:solidFill>
              </a:rPr>
              <a:t>위치 및 교통</a:t>
            </a:r>
            <a:r>
              <a:rPr lang="en-US" altLang="ko-KR" sz="1400" b="1" dirty="0">
                <a:solidFill>
                  <a:schemeClr val="accent6"/>
                </a:solidFill>
              </a:rPr>
              <a:t> </a:t>
            </a:r>
            <a:r>
              <a:rPr lang="ko-KR" altLang="en-US" sz="1400" dirty="0">
                <a:solidFill>
                  <a:schemeClr val="accent6"/>
                </a:solidFill>
              </a:rPr>
              <a:t> 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4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312" y="3392113"/>
            <a:ext cx="6026626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ko-KR" altLang="en-US" sz="1400" b="1" dirty="0">
                <a:solidFill>
                  <a:schemeClr val="accent6"/>
                </a:solidFill>
              </a:rPr>
              <a:t>나</a:t>
            </a:r>
            <a:r>
              <a:rPr lang="en-US" altLang="ko-KR" sz="1400" b="1" dirty="0">
                <a:solidFill>
                  <a:schemeClr val="accent6"/>
                </a:solidFill>
              </a:rPr>
              <a:t>) </a:t>
            </a:r>
            <a:r>
              <a:rPr lang="ko-KR" altLang="en-US" sz="1400" b="1" dirty="0">
                <a:solidFill>
                  <a:schemeClr val="accent6"/>
                </a:solidFill>
              </a:rPr>
              <a:t>주위환경</a:t>
            </a:r>
            <a:r>
              <a:rPr lang="ko-KR" altLang="en-US" sz="1400" dirty="0">
                <a:solidFill>
                  <a:schemeClr val="accent6"/>
                </a:solidFill>
              </a:rPr>
              <a:t> 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4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80" y="1853987"/>
            <a:ext cx="589441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</a:rPr>
              <a:t>본 토지는 경기도 </a:t>
            </a:r>
            <a:r>
              <a:rPr lang="en-US" altLang="ko-KR" sz="1400" dirty="0">
                <a:solidFill>
                  <a:schemeClr val="accent6"/>
                </a:solidFill>
              </a:rPr>
              <a:t> </a:t>
            </a:r>
            <a:r>
              <a:rPr lang="ko-KR" altLang="en-US" sz="1400" dirty="0">
                <a:solidFill>
                  <a:schemeClr val="accent6"/>
                </a:solidFill>
              </a:rPr>
              <a:t>가평군 </a:t>
            </a:r>
            <a:r>
              <a:rPr lang="ko-KR" altLang="en-US" sz="1400" dirty="0" err="1">
                <a:solidFill>
                  <a:schemeClr val="accent6"/>
                </a:solidFill>
              </a:rPr>
              <a:t>청평면</a:t>
            </a:r>
            <a:r>
              <a:rPr lang="ko-KR" altLang="en-US" sz="1400" dirty="0">
                <a:solidFill>
                  <a:schemeClr val="accent6"/>
                </a:solidFill>
              </a:rPr>
              <a:t> </a:t>
            </a:r>
            <a:r>
              <a:rPr lang="ko-KR" altLang="en-US" sz="1400" dirty="0" err="1">
                <a:solidFill>
                  <a:schemeClr val="accent6"/>
                </a:solidFill>
              </a:rPr>
              <a:t>청평리</a:t>
            </a:r>
            <a:r>
              <a:rPr lang="ko-KR" altLang="en-US" sz="1400" dirty="0">
                <a:solidFill>
                  <a:schemeClr val="accent6"/>
                </a:solidFill>
              </a:rPr>
              <a:t> </a:t>
            </a:r>
            <a:r>
              <a:rPr lang="en-US" altLang="ko-KR" sz="1400" dirty="0">
                <a:solidFill>
                  <a:schemeClr val="accent6"/>
                </a:solidFill>
              </a:rPr>
              <a:t>499-7</a:t>
            </a:r>
            <a:r>
              <a:rPr lang="ko-KR" altLang="en-US" sz="1400" dirty="0">
                <a:solidFill>
                  <a:schemeClr val="accent6"/>
                </a:solidFill>
              </a:rPr>
              <a:t>로 </a:t>
            </a:r>
            <a:r>
              <a:rPr lang="ko-KR" altLang="en-US" sz="1400" dirty="0" err="1">
                <a:solidFill>
                  <a:schemeClr val="accent6"/>
                </a:solidFill>
              </a:rPr>
              <a:t>청평역에</a:t>
            </a:r>
            <a:r>
              <a:rPr lang="ko-KR" altLang="en-US" sz="1400" dirty="0">
                <a:solidFill>
                  <a:schemeClr val="accent6"/>
                </a:solidFill>
              </a:rPr>
              <a:t> 인접해 있어  경춘선 이용이 용이하며</a:t>
            </a:r>
            <a:r>
              <a:rPr lang="en-US" altLang="ko-KR" sz="1400" dirty="0">
                <a:solidFill>
                  <a:schemeClr val="accent6"/>
                </a:solidFill>
              </a:rPr>
              <a:t>, </a:t>
            </a:r>
            <a:r>
              <a:rPr lang="ko-KR" altLang="en-US" sz="1400" dirty="0" err="1">
                <a:solidFill>
                  <a:schemeClr val="accent6"/>
                </a:solidFill>
              </a:rPr>
              <a:t>경춘로</a:t>
            </a:r>
            <a:r>
              <a:rPr lang="ko-KR" altLang="en-US" sz="1400" dirty="0">
                <a:solidFill>
                  <a:schemeClr val="accent6"/>
                </a:solidFill>
              </a:rPr>
              <a:t> 근접 위치하고 있어 자가는 물론 철도 이용이 매우 용이함</a:t>
            </a:r>
            <a:r>
              <a:rPr lang="en-US" altLang="ko-KR" sz="1400" dirty="0">
                <a:solidFill>
                  <a:schemeClr val="accent6"/>
                </a:solidFill>
              </a:rPr>
              <a:t>.</a:t>
            </a:r>
            <a:r>
              <a:rPr lang="ko-KR" altLang="en-US" sz="1400" dirty="0">
                <a:solidFill>
                  <a:schemeClr val="accent6"/>
                </a:solidFill>
              </a:rPr>
              <a:t>  </a:t>
            </a:r>
            <a:endParaRPr lang="en-US" altLang="ko-KR" sz="1400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8680" y="3762489"/>
            <a:ext cx="589441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ko-KR" altLang="en-US" sz="1400" dirty="0">
                <a:solidFill>
                  <a:schemeClr val="accent6"/>
                </a:solidFill>
              </a:rPr>
              <a:t>본 토지는 </a:t>
            </a:r>
            <a:r>
              <a:rPr lang="ko-KR" altLang="en-US" sz="1400" dirty="0" err="1">
                <a:solidFill>
                  <a:schemeClr val="accent6"/>
                </a:solidFill>
              </a:rPr>
              <a:t>청평역</a:t>
            </a:r>
            <a:r>
              <a:rPr lang="ko-KR" altLang="en-US" sz="1400" dirty="0">
                <a:solidFill>
                  <a:schemeClr val="accent6"/>
                </a:solidFill>
              </a:rPr>
              <a:t> 주변으로 우체국</a:t>
            </a:r>
            <a:r>
              <a:rPr lang="en-US" altLang="ko-KR" sz="1400" dirty="0">
                <a:solidFill>
                  <a:schemeClr val="accent6"/>
                </a:solidFill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</a:rPr>
              <a:t>파출소</a:t>
            </a:r>
            <a:r>
              <a:rPr lang="en-US" altLang="ko-KR" sz="1400" dirty="0">
                <a:solidFill>
                  <a:schemeClr val="accent6"/>
                </a:solidFill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</a:rPr>
              <a:t>면사무소 등 공공기관 및 주요 편의시설을 이용하기 편리하여 별장 및 전원주택 용도로 활용하기 용이함</a:t>
            </a:r>
            <a:r>
              <a:rPr lang="en-US" altLang="ko-KR" sz="1400" dirty="0">
                <a:solidFill>
                  <a:schemeClr val="accent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601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899592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3) </a:t>
            </a:r>
            <a:r>
              <a:rPr lang="ko-KR" altLang="en-US" sz="1600" b="1" dirty="0">
                <a:solidFill>
                  <a:schemeClr val="accent6"/>
                </a:solidFill>
              </a:rPr>
              <a:t>지역 및 주변 사진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4098" name="Picture 2" descr="C:\Users\바로연\Desktop\부동산\컨설팅보고서\컨설팅보고서_이승현\청평리499-7\도로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" y="1455899"/>
            <a:ext cx="6035973" cy="3552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바로연\Desktop\부동산\컨설팅보고서\컨설팅보고서_이승현\청평리499-7\도로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1" y="5220072"/>
            <a:ext cx="6035973" cy="36480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68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899592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3) </a:t>
            </a:r>
            <a:r>
              <a:rPr lang="ko-KR" altLang="en-US" sz="1600" b="1" dirty="0">
                <a:solidFill>
                  <a:schemeClr val="accent6"/>
                </a:solidFill>
              </a:rPr>
              <a:t>지역 및 주변 사진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5122" name="Picture 2" descr="C:\Users\바로연\Desktop\부동산\컨설팅보고서\컨설팅보고서_이승현\청평리499-7\도로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" y="1475656"/>
            <a:ext cx="599163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바로연\Desktop\부동산\컨설팅보고서\컨설팅보고서_이승현\청평리499-7\도로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0"/>
          <a:stretch/>
        </p:blipFill>
        <p:spPr bwMode="auto">
          <a:xfrm>
            <a:off x="451462" y="5220072"/>
            <a:ext cx="5991630" cy="367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398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899592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4) </a:t>
            </a:r>
            <a:r>
              <a:rPr lang="ko-KR" altLang="en-US" sz="1600" b="1" dirty="0">
                <a:solidFill>
                  <a:schemeClr val="accent6"/>
                </a:solidFill>
              </a:rPr>
              <a:t>주변 볼거리 및 체험</a:t>
            </a:r>
            <a:r>
              <a:rPr lang="en-US" altLang="ko-KR" sz="1600" b="1" dirty="0">
                <a:solidFill>
                  <a:schemeClr val="accent6"/>
                </a:solidFill>
              </a:rPr>
              <a:t> </a:t>
            </a:r>
            <a:r>
              <a:rPr lang="ko-KR" altLang="en-US" sz="1600" dirty="0">
                <a:solidFill>
                  <a:schemeClr val="accent6"/>
                </a:solidFill>
              </a:rPr>
              <a:t> 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260648" y="4644008"/>
            <a:ext cx="287519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&lt; </a:t>
            </a:r>
            <a:r>
              <a:rPr lang="ko-KR" altLang="en-US" sz="1200" b="1" dirty="0" err="1">
                <a:solidFill>
                  <a:schemeClr val="accent6"/>
                </a:solidFill>
                <a:latin typeface="+mn-ea"/>
              </a:rPr>
              <a:t>아침고요수목원</a:t>
            </a: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&gt;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 </a:t>
            </a: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.</a:t>
            </a:r>
            <a:endParaRPr lang="ko-KR" altLang="en-US" sz="12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260648" y="8388424"/>
            <a:ext cx="287519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&lt; </a:t>
            </a:r>
            <a:r>
              <a:rPr lang="ko-KR" altLang="en-US" sz="1200" b="1" dirty="0" err="1">
                <a:solidFill>
                  <a:schemeClr val="accent6"/>
                </a:solidFill>
                <a:latin typeface="+mn-ea"/>
              </a:rPr>
              <a:t>남이섬</a:t>
            </a: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&gt;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 </a:t>
            </a: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.</a:t>
            </a:r>
            <a:endParaRPr lang="ko-KR" altLang="en-US" sz="120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2" name="Picture 2" descr="C:\Users\바로연\Desktop\부동산\컨설팅보고서\컨설팅보고서_이승현\청평리499-7\아침고요수목원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1" y="1403648"/>
            <a:ext cx="6017481" cy="32403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바로연\Desktop\부동산\컨설팅보고서\컨설팅보고서_이승현\청평리499-7\남이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0" y="5076056"/>
            <a:ext cx="6001332" cy="33221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92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899592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4) </a:t>
            </a:r>
            <a:r>
              <a:rPr lang="ko-KR" altLang="en-US" sz="1600" b="1" dirty="0">
                <a:solidFill>
                  <a:schemeClr val="accent6"/>
                </a:solidFill>
              </a:rPr>
              <a:t>주변 볼거리 및 체험</a:t>
            </a:r>
            <a:r>
              <a:rPr lang="en-US" altLang="ko-KR" sz="1600" b="1" dirty="0">
                <a:solidFill>
                  <a:schemeClr val="accent6"/>
                </a:solidFill>
              </a:rPr>
              <a:t> </a:t>
            </a:r>
            <a:r>
              <a:rPr lang="ko-KR" altLang="en-US" sz="1600" dirty="0">
                <a:solidFill>
                  <a:schemeClr val="accent6"/>
                </a:solidFill>
              </a:rPr>
              <a:t> 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9" name="내용 개체 틀 2"/>
          <p:cNvSpPr txBox="1">
            <a:spLocks/>
          </p:cNvSpPr>
          <p:nvPr/>
        </p:nvSpPr>
        <p:spPr>
          <a:xfrm>
            <a:off x="260648" y="4644008"/>
            <a:ext cx="287519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&lt; </a:t>
            </a:r>
            <a:r>
              <a:rPr lang="ko-KR" altLang="en-US" sz="1200" b="1" dirty="0" err="1">
                <a:solidFill>
                  <a:schemeClr val="accent6"/>
                </a:solidFill>
                <a:latin typeface="+mn-ea"/>
              </a:rPr>
              <a:t>쁘띠프랑스</a:t>
            </a: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&gt;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 </a:t>
            </a: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.</a:t>
            </a:r>
            <a:endParaRPr lang="ko-KR" altLang="en-US" sz="12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1" name="내용 개체 틀 2"/>
          <p:cNvSpPr txBox="1">
            <a:spLocks/>
          </p:cNvSpPr>
          <p:nvPr/>
        </p:nvSpPr>
        <p:spPr>
          <a:xfrm>
            <a:off x="265770" y="8532440"/>
            <a:ext cx="2875198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&lt; </a:t>
            </a:r>
            <a:r>
              <a:rPr lang="ko-KR" altLang="en-US" sz="1200" b="1" dirty="0" err="1">
                <a:solidFill>
                  <a:schemeClr val="accent6"/>
                </a:solidFill>
                <a:latin typeface="+mn-ea"/>
              </a:rPr>
              <a:t>자라섬</a:t>
            </a:r>
            <a:r>
              <a:rPr lang="ko-KR" altLang="en-US" sz="12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6"/>
                </a:solidFill>
                <a:latin typeface="+mn-ea"/>
              </a:rPr>
              <a:t>&gt;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 </a:t>
            </a: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2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.</a:t>
            </a:r>
            <a:endParaRPr lang="ko-KR" altLang="en-US" sz="120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2" name="Picture 2" descr="C:\Users\바로연\Desktop\부동산\컨설팅보고서\컨설팅보고서_이승현\청평리499-7\쁘띠프랑스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92" y="1401440"/>
            <a:ext cx="6005536" cy="32425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바로연\Desktop\부동산\컨설팅보고서\컨설팅보고서_이승현\청평리499-7\자라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93" y="5076056"/>
            <a:ext cx="6005536" cy="35283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42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295922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1.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부동산 개요 및 현황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58540"/>
              </p:ext>
            </p:extLst>
          </p:nvPr>
        </p:nvGraphicFramePr>
        <p:xfrm>
          <a:off x="404664" y="1115616"/>
          <a:ext cx="6048672" cy="16586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{F5AB1C69-6EDB-4FF4-983F-18BD219EF322}</a:tableStyleId>
              </a:tblPr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640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소   재   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경기도 가평군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aseline="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청평면</a:t>
                      </a:r>
                      <a:r>
                        <a:rPr lang="ko-KR" altLang="en-US" sz="16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baseline="0" dirty="0" err="1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청평리</a:t>
                      </a:r>
                      <a:r>
                        <a:rPr lang="ko-KR" altLang="en-US" sz="16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</a:t>
                      </a:r>
                      <a:r>
                        <a:rPr lang="en-US" altLang="ko-KR" sz="14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*</a:t>
                      </a:r>
                      <a:r>
                        <a:rPr lang="ko-KR" altLang="en-US" sz="1400" baseline="0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지번 별도첨부</a:t>
                      </a:r>
                      <a:endParaRPr lang="en-US" altLang="ko-KR" sz="1400" baseline="0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204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600" b="1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총면적</a:t>
                      </a:r>
                      <a:endParaRPr lang="en-US" altLang="ko-KR" sz="1600" b="1" dirty="0">
                        <a:solidFill>
                          <a:schemeClr val="accent6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 33,057.8</a:t>
                      </a:r>
                      <a:r>
                        <a:rPr lang="en-US" altLang="ko-KR" sz="1600" b="0" baseline="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㎡ </a:t>
                      </a:r>
                      <a:endParaRPr lang="ko-KR" altLang="en-US" sz="1600" b="0" dirty="0">
                        <a:solidFill>
                          <a:schemeClr val="accent6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325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600" b="1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지        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답</a:t>
                      </a:r>
                      <a:r>
                        <a:rPr lang="en-US" altLang="ko-KR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임야</a:t>
                      </a:r>
                      <a:r>
                        <a:rPr lang="en-US" altLang="ko-KR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도로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431">
                <a:tc>
                  <a:txBody>
                    <a:bodyPr/>
                    <a:lstStyle/>
                    <a:p>
                      <a:pPr algn="dist" latinLnBrk="1"/>
                      <a:r>
                        <a:rPr lang="ko-KR" altLang="en-US" sz="1600" b="1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지역 </a:t>
                      </a:r>
                      <a:r>
                        <a:rPr lang="en-US" altLang="ko-KR" sz="1600" b="1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600" b="1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지구 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도시지역 </a:t>
                      </a:r>
                      <a:r>
                        <a:rPr lang="en-US" altLang="ko-KR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600" dirty="0">
                          <a:solidFill>
                            <a:schemeClr val="accent6"/>
                          </a:solidFill>
                          <a:latin typeface="+mn-ea"/>
                          <a:ea typeface="+mn-ea"/>
                        </a:rPr>
                        <a:t>자연녹지지역</a:t>
                      </a:r>
                      <a:endParaRPr lang="en-US" altLang="ko-KR" sz="1600" baseline="0" dirty="0">
                        <a:solidFill>
                          <a:schemeClr val="accent6"/>
                        </a:solidFill>
                        <a:latin typeface="맑은 고딕"/>
                        <a:ea typeface="맑은 고딕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제목 3"/>
          <p:cNvSpPr txBox="1">
            <a:spLocks/>
          </p:cNvSpPr>
          <p:nvPr/>
        </p:nvSpPr>
        <p:spPr>
          <a:xfrm>
            <a:off x="253752" y="3707904"/>
            <a:ext cx="1951112" cy="360040"/>
          </a:xfrm>
          <a:prstGeom prst="rect">
            <a:avLst/>
          </a:prstGeom>
        </p:spPr>
        <p:txBody>
          <a:bodyPr bIns="91440" anchor="b" anchorCtr="0">
            <a:normAutofit fontScale="92500" lnSpcReduction="1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b="1" dirty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▶</a:t>
            </a:r>
            <a:r>
              <a:rPr lang="en-US" altLang="ko-KR" sz="1600" b="1" dirty="0">
                <a:solidFill>
                  <a:schemeClr val="accent6"/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>
                <a:solidFill>
                  <a:schemeClr val="accent6"/>
                </a:solidFill>
                <a:latin typeface="+mn-ea"/>
                <a:ea typeface="+mn-ea"/>
              </a:rPr>
              <a:t>위치도</a:t>
            </a:r>
          </a:p>
        </p:txBody>
      </p:sp>
      <p:pic>
        <p:nvPicPr>
          <p:cNvPr id="1026" name="Picture 2" descr="C:\Users\바로연\Desktop\부동산\컨설팅보고서\컨설팅보고서_이승현\청평리499-7\위치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6" y="4179856"/>
            <a:ext cx="6028780" cy="43525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487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 txBox="1">
            <a:spLocks/>
          </p:cNvSpPr>
          <p:nvPr/>
        </p:nvSpPr>
        <p:spPr>
          <a:xfrm>
            <a:off x="260648" y="179512"/>
            <a:ext cx="2023120" cy="36004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  <a:ea typeface="+mn-ea"/>
              </a:rPr>
              <a:t>▶</a:t>
            </a:r>
            <a:r>
              <a:rPr lang="en-US" altLang="ko-KR" sz="16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latin typeface="+mn-ea"/>
                <a:ea typeface="+mn-ea"/>
              </a:rPr>
              <a:t>위성사진</a:t>
            </a:r>
          </a:p>
        </p:txBody>
      </p:sp>
      <p:pic>
        <p:nvPicPr>
          <p:cNvPr id="2051" name="Picture 3" descr="C:\Users\바로연\Desktop\부동산\컨설팅보고서\컨설팅보고서_이승현\청평리499-7\위성사진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9" y="683568"/>
            <a:ext cx="592185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바로연\Desktop\부동산\컨설팅보고서\컨설팅보고서_이승현\청평리499-7\위성사진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9" y="5076056"/>
            <a:ext cx="590254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080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2304101"/>
              </p:ext>
            </p:extLst>
          </p:nvPr>
        </p:nvGraphicFramePr>
        <p:xfrm>
          <a:off x="332656" y="1043608"/>
          <a:ext cx="6172200" cy="778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번호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지번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지목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면적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평방미터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29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대지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111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622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517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555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268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306-13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871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306-14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804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306-18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306-21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536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306-24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137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306-25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9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306-26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306-28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창고용지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307-1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658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309-1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310-1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대지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73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311-11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도로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311-12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1,676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311-2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598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4848155" y="25152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n-ea"/>
              </a:rPr>
              <a:t>*</a:t>
            </a:r>
            <a:r>
              <a:rPr lang="ko-KR" altLang="en-US" dirty="0">
                <a:solidFill>
                  <a:schemeClr val="bg1"/>
                </a:solidFill>
                <a:latin typeface="+mn-ea"/>
              </a:rPr>
              <a:t>지번 별도첨부</a:t>
            </a:r>
            <a:endParaRPr lang="en-US" altLang="ko-KR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44449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6988274"/>
              </p:ext>
            </p:extLst>
          </p:nvPr>
        </p:nvGraphicFramePr>
        <p:xfrm>
          <a:off x="332656" y="1043607"/>
          <a:ext cx="6172200" cy="741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번호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지번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지목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면적</a:t>
                      </a:r>
                      <a:r>
                        <a:rPr lang="en-US" altLang="ko-KR" sz="1600" dirty="0"/>
                        <a:t>(</a:t>
                      </a:r>
                      <a:r>
                        <a:rPr lang="ko-KR" altLang="en-US" sz="1600" dirty="0"/>
                        <a:t>평방미터</a:t>
                      </a:r>
                      <a:r>
                        <a:rPr lang="en-US" altLang="ko-KR" sz="1600" dirty="0"/>
                        <a:t>)</a:t>
                      </a:r>
                      <a:endParaRPr lang="ko-KR" altLang="en-US" sz="16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ko-KR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311-3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0" dirty="0">
                          <a:solidFill>
                            <a:schemeClr val="tx1"/>
                          </a:solidFill>
                        </a:rPr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800" b="0" dirty="0">
                          <a:solidFill>
                            <a:schemeClr val="tx1"/>
                          </a:solidFill>
                        </a:rPr>
                        <a:t>780</a:t>
                      </a:r>
                      <a:endParaRPr lang="ko-KR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311-4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4,263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311-8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도로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482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311-9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1,498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499-10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499-13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427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499-14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401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499-15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324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499-16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도로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362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499-2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287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499-7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582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77-12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268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77-1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7,315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77-11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535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77-14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212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79-11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257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79-6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662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79-7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662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39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dirty="0"/>
                        <a:t>산</a:t>
                      </a:r>
                      <a:r>
                        <a:rPr lang="en-US" altLang="ko-KR" dirty="0"/>
                        <a:t>79-8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dirty="0"/>
                        <a:t>임야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735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4848155" y="251520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n-ea"/>
              </a:rPr>
              <a:t>*</a:t>
            </a:r>
            <a:r>
              <a:rPr lang="ko-KR" altLang="en-US" dirty="0">
                <a:solidFill>
                  <a:schemeClr val="bg1"/>
                </a:solidFill>
                <a:latin typeface="+mn-ea"/>
              </a:rPr>
              <a:t>지번 별도첨부</a:t>
            </a:r>
            <a:endParaRPr lang="en-US" altLang="ko-KR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7299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바로공인 관련\경기 가평군 청평면 청평리\슬라이드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" y="584633"/>
            <a:ext cx="6281244" cy="420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바로공인 관련\경기 가평군 청평면 청평리\슬라이드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08" y="4860032"/>
            <a:ext cx="6281244" cy="42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3"/>
          <p:cNvSpPr txBox="1">
            <a:spLocks/>
          </p:cNvSpPr>
          <p:nvPr/>
        </p:nvSpPr>
        <p:spPr>
          <a:xfrm>
            <a:off x="188640" y="179512"/>
            <a:ext cx="2383160" cy="360040"/>
          </a:xfrm>
          <a:prstGeom prst="rect">
            <a:avLst/>
          </a:prstGeom>
        </p:spPr>
        <p:txBody>
          <a:bodyPr bIns="91440" anchor="b" anchorCtr="0">
            <a:normAutofit fontScale="25000" lnSpcReduction="200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7200" b="1" dirty="0">
              <a:solidFill>
                <a:schemeClr val="bg1"/>
              </a:solidFill>
              <a:latin typeface="+mn-ea"/>
            </a:endParaRPr>
          </a:p>
          <a:p>
            <a:r>
              <a:rPr lang="ko-KR" altLang="en-US" sz="6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ea"/>
              </a:rPr>
              <a:t>▶</a:t>
            </a:r>
            <a:r>
              <a:rPr lang="en-US" altLang="ko-KR" sz="6400" b="1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ko-KR" altLang="en-US" sz="6400" b="1" dirty="0">
                <a:solidFill>
                  <a:schemeClr val="accent6"/>
                </a:solidFill>
                <a:latin typeface="+mn-ea"/>
              </a:rPr>
              <a:t>위치도</a:t>
            </a:r>
            <a:r>
              <a:rPr lang="en-US" altLang="ko-KR" sz="6400" b="1" dirty="0">
                <a:solidFill>
                  <a:schemeClr val="accent6"/>
                </a:solidFill>
                <a:latin typeface="+mn-ea"/>
              </a:rPr>
              <a:t>/</a:t>
            </a:r>
            <a:r>
              <a:rPr lang="ko-KR" altLang="en-US" sz="6400" b="1" dirty="0">
                <a:solidFill>
                  <a:schemeClr val="bg1"/>
                </a:solidFill>
                <a:latin typeface="+mn-ea"/>
              </a:rPr>
              <a:t>위성사진</a:t>
            </a:r>
          </a:p>
          <a:p>
            <a:endParaRPr lang="ko-KR" altLang="en-US" sz="16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91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2.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관련 법규 검토</a:t>
            </a:r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(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공법상 내용</a:t>
            </a:r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)</a:t>
            </a:r>
            <a:endParaRPr lang="ko-KR" altLang="en-US" sz="1800" b="1" dirty="0">
              <a:solidFill>
                <a:schemeClr val="accent6"/>
              </a:solidFill>
              <a:latin typeface="+mn-ea"/>
              <a:ea typeface="+mn-ea"/>
            </a:endParaRP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971600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ko-KR" altLang="en-US" sz="1600" b="1" dirty="0" err="1">
                <a:solidFill>
                  <a:schemeClr val="accent6"/>
                </a:solidFill>
                <a:latin typeface="+mn-ea"/>
              </a:rPr>
              <a:t>토지이용계획확인원</a:t>
            </a:r>
            <a:endParaRPr lang="en-US" altLang="ko-KR" sz="1600" b="1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3074" name="Picture 2" descr="C:\Users\바로연\Desktop\부동산\컨설팅보고서\컨설팅보고서_이승현\청평리499-7\토지이용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629346"/>
            <a:ext cx="6311564" cy="567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30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899592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1) </a:t>
            </a:r>
            <a:r>
              <a:rPr lang="ko-KR" altLang="en-US" sz="1600" b="1" dirty="0">
                <a:solidFill>
                  <a:schemeClr val="accent6"/>
                </a:solidFill>
              </a:rPr>
              <a:t>광역</a:t>
            </a:r>
            <a:r>
              <a:rPr lang="en-US" altLang="ko-KR" sz="1600" b="1" dirty="0">
                <a:solidFill>
                  <a:schemeClr val="accent6"/>
                </a:solidFill>
              </a:rPr>
              <a:t>, </a:t>
            </a:r>
            <a:r>
              <a:rPr lang="ko-KR" altLang="en-US" sz="1600" b="1" dirty="0">
                <a:solidFill>
                  <a:schemeClr val="accent6"/>
                </a:solidFill>
              </a:rPr>
              <a:t>지역 환경 </a:t>
            </a:r>
            <a:r>
              <a:rPr lang="en-US" altLang="ko-KR" sz="1600" b="1" dirty="0">
                <a:solidFill>
                  <a:schemeClr val="accent6"/>
                </a:solidFill>
              </a:rPr>
              <a:t>(</a:t>
            </a:r>
            <a:r>
              <a:rPr lang="ko-KR" altLang="en-US" sz="1600" b="1" dirty="0">
                <a:solidFill>
                  <a:schemeClr val="accent6"/>
                </a:solidFill>
              </a:rPr>
              <a:t>가평군</a:t>
            </a:r>
            <a:r>
              <a:rPr lang="en-US" altLang="ko-KR" sz="1600" b="1" dirty="0">
                <a:solidFill>
                  <a:schemeClr val="accent6"/>
                </a:solidFill>
              </a:rPr>
              <a:t>)</a:t>
            </a:r>
            <a:r>
              <a:rPr lang="ko-KR" altLang="en-US" sz="1600" dirty="0">
                <a:solidFill>
                  <a:schemeClr val="accent6"/>
                </a:solidFill>
              </a:rPr>
              <a:t> 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068" y="5087089"/>
            <a:ext cx="5272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&lt; 2016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년</a:t>
            </a: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1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월</a:t>
            </a: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~ 2018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년 </a:t>
            </a: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3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월 가평군 인구 이동 비율 </a:t>
            </a:r>
            <a:r>
              <a:rPr lang="en-US" altLang="ko-KR" sz="1200" dirty="0">
                <a:solidFill>
                  <a:schemeClr val="accent6"/>
                </a:solidFill>
                <a:latin typeface="+mn-ea"/>
              </a:rPr>
              <a:t>&gt;</a:t>
            </a:r>
            <a:r>
              <a:rPr lang="ko-KR" altLang="en-US" sz="1200" dirty="0">
                <a:solidFill>
                  <a:schemeClr val="accent6"/>
                </a:solidFill>
                <a:latin typeface="+mn-ea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648" y="5603627"/>
            <a:ext cx="638132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국토공간상 경기도의 동북부 산간지역에 위치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동으로 강원도의 화천군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춘천시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홍천군과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서남으로는 경기도의 </a:t>
            </a: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포천시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남양주시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양평군과 접하고 있음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행정구역상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1</a:t>
            </a: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개읍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5</a:t>
            </a: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개면으로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 구성되어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있으며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총면적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843.45㎢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로서 경기도 전체면적의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8.3%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를 차지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지리상으로는 서울에서 약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60㎞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지점에 위치하고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인접도시인 춘천과 약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20㎞,</a:t>
            </a: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화천과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40㎞,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포천과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30㎞,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양평과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40㎞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거리에 위치하고 있음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서울과 춘천을 연결하는 교통의 요지이며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중부전선의 요충지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1026" name="Picture 2" descr="C:\Users\바로연\Desktop\부동산\컨설팅보고서\컨설팅보고서_이승현\청평리499-7\인구이동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6" y="1547664"/>
            <a:ext cx="6011044" cy="34568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77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16632" y="467544"/>
            <a:ext cx="4176464" cy="576064"/>
          </a:xfrm>
        </p:spPr>
        <p:txBody>
          <a:bodyPr>
            <a:normAutofit/>
          </a:bodyPr>
          <a:lstStyle/>
          <a:p>
            <a:r>
              <a:rPr lang="en-US" altLang="ko-KR" sz="1800" b="1" dirty="0">
                <a:solidFill>
                  <a:schemeClr val="accent6"/>
                </a:solidFill>
                <a:latin typeface="+mn-ea"/>
                <a:ea typeface="+mn-ea"/>
              </a:rPr>
              <a:t>3. </a:t>
            </a:r>
            <a:r>
              <a:rPr lang="ko-KR" altLang="en-US" sz="1800" b="1" dirty="0">
                <a:solidFill>
                  <a:schemeClr val="accent6"/>
                </a:solidFill>
                <a:latin typeface="+mn-ea"/>
                <a:ea typeface="+mn-ea"/>
              </a:rPr>
              <a:t>환경분석</a:t>
            </a:r>
          </a:p>
        </p:txBody>
      </p:sp>
      <p:sp>
        <p:nvSpPr>
          <p:cNvPr id="6" name="내용 개체 틀 2"/>
          <p:cNvSpPr txBox="1">
            <a:spLocks/>
          </p:cNvSpPr>
          <p:nvPr/>
        </p:nvSpPr>
        <p:spPr>
          <a:xfrm>
            <a:off x="260648" y="899592"/>
            <a:ext cx="6182444" cy="5760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1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228600" algn="l" rtl="0" eaLnBrk="1" latinLnBrk="1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1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1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1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en-US" altLang="ko-KR" sz="1600" b="1" dirty="0">
                <a:solidFill>
                  <a:schemeClr val="accent6"/>
                </a:solidFill>
              </a:rPr>
              <a:t>1) </a:t>
            </a:r>
            <a:r>
              <a:rPr lang="ko-KR" altLang="en-US" sz="1600" b="1" dirty="0">
                <a:solidFill>
                  <a:schemeClr val="accent6"/>
                </a:solidFill>
              </a:rPr>
              <a:t>광역</a:t>
            </a:r>
            <a:r>
              <a:rPr lang="en-US" altLang="ko-KR" sz="1600" b="1" dirty="0">
                <a:solidFill>
                  <a:schemeClr val="accent6"/>
                </a:solidFill>
              </a:rPr>
              <a:t>, </a:t>
            </a:r>
            <a:r>
              <a:rPr lang="ko-KR" altLang="en-US" sz="1600" b="1" dirty="0">
                <a:solidFill>
                  <a:schemeClr val="accent6"/>
                </a:solidFill>
              </a:rPr>
              <a:t>지역 환경</a:t>
            </a:r>
            <a:r>
              <a:rPr lang="en-US" altLang="ko-KR" sz="1600" b="1" dirty="0">
                <a:solidFill>
                  <a:schemeClr val="accent6"/>
                </a:solidFill>
              </a:rPr>
              <a:t>(</a:t>
            </a:r>
            <a:r>
              <a:rPr lang="ko-KR" altLang="en-US" sz="1600" b="1" dirty="0">
                <a:solidFill>
                  <a:schemeClr val="accent6"/>
                </a:solidFill>
              </a:rPr>
              <a:t>가평군</a:t>
            </a:r>
            <a:r>
              <a:rPr lang="en-US" altLang="ko-KR" sz="1600" b="1" dirty="0">
                <a:solidFill>
                  <a:schemeClr val="accent6"/>
                </a:solidFill>
              </a:rPr>
              <a:t>)</a:t>
            </a:r>
            <a:r>
              <a:rPr lang="ko-KR" altLang="en-US" sz="1600" dirty="0">
                <a:solidFill>
                  <a:schemeClr val="accent6"/>
                </a:solidFill>
              </a:rPr>
              <a:t> </a:t>
            </a: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 startAt="2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342900" indent="-342900">
              <a:lnSpc>
                <a:spcPct val="160000"/>
              </a:lnSpc>
              <a:buFont typeface="Wingdings 2"/>
              <a:buAutoNum type="arabicPeriod"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en-US" altLang="ko-KR" sz="1600" dirty="0">
              <a:solidFill>
                <a:schemeClr val="accent6"/>
              </a:solidFill>
              <a:latin typeface="+mn-ea"/>
            </a:endParaRPr>
          </a:p>
          <a:p>
            <a:pPr marL="0" indent="0">
              <a:lnSpc>
                <a:spcPct val="160000"/>
              </a:lnSpc>
              <a:buFont typeface="Wingdings 2"/>
              <a:buNone/>
            </a:pPr>
            <a:endParaRPr lang="ko-KR" altLang="en-US" sz="1600" dirty="0">
              <a:solidFill>
                <a:schemeClr val="accent6"/>
              </a:solidFill>
              <a:latin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648" y="5926792"/>
            <a:ext cx="63813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가평군은 서울로부터 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1</a:t>
            </a: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시간내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 거리의 수도권 동북부 관문으로서 서울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~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구리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~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남양주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~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춘천을 연결하는 중계 도시로서의 잠재력 보유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서울을 기점으로 국도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46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호선상의 주요 </a:t>
            </a: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개발축상에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 있으나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접근성의 불리 및 </a:t>
            </a: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자연보전권역내에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 입지하여 상대적으로 도시발전에 불리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1400" dirty="0">
              <a:solidFill>
                <a:schemeClr val="accent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● 최근 경춘선 전철복선화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서울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~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춘천간 고속도로 및 설악</a:t>
            </a:r>
            <a:r>
              <a:rPr lang="en-US" altLang="ko-KR" sz="1400" dirty="0">
                <a:solidFill>
                  <a:schemeClr val="accent6"/>
                </a:solidFill>
                <a:latin typeface="+mn-ea"/>
              </a:rPr>
              <a:t>I.C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건설 등 서울 주</a:t>
            </a:r>
          </a:p>
          <a:p>
            <a:pPr>
              <a:lnSpc>
                <a:spcPct val="150000"/>
              </a:lnSpc>
            </a:pP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변지역과의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 </a:t>
            </a:r>
            <a:r>
              <a:rPr lang="ko-KR" altLang="en-US" sz="1400" dirty="0" err="1">
                <a:solidFill>
                  <a:schemeClr val="accent6"/>
                </a:solidFill>
                <a:latin typeface="+mn-ea"/>
              </a:rPr>
              <a:t>접근성</a:t>
            </a:r>
            <a:r>
              <a:rPr lang="ko-KR" altLang="en-US" sz="1400" dirty="0">
                <a:solidFill>
                  <a:schemeClr val="accent6"/>
                </a:solidFill>
                <a:latin typeface="+mn-ea"/>
              </a:rPr>
              <a:t> 제고로 도시발전의 기회</a:t>
            </a:r>
            <a:endParaRPr lang="en-US" altLang="ko-KR" sz="1400" dirty="0">
              <a:solidFill>
                <a:schemeClr val="accent6"/>
              </a:solidFill>
              <a:latin typeface="+mn-ea"/>
            </a:endParaRPr>
          </a:p>
        </p:txBody>
      </p:sp>
      <p:pic>
        <p:nvPicPr>
          <p:cNvPr id="2050" name="Picture 2" descr="C:\Users\바로연\Desktop\부동산\컨설팅보고서\컨설팅보고서_이승현\청평리499-7\교통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2" y="1475655"/>
            <a:ext cx="5927552" cy="418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7420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도시">
  <a:themeElements>
    <a:clrScheme name="도시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도시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도시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3069</TotalTime>
  <Words>637</Words>
  <Application>Microsoft Office PowerPoint</Application>
  <PresentationFormat>화면 슬라이드 쇼(4:3)</PresentationFormat>
  <Paragraphs>355</Paragraphs>
  <Slides>15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1" baseType="lpstr">
      <vt:lpstr>HY헤드라인M</vt:lpstr>
      <vt:lpstr>맑은 고딕</vt:lpstr>
      <vt:lpstr>Georgia</vt:lpstr>
      <vt:lpstr>Trebuchet MS</vt:lpstr>
      <vt:lpstr>Wingdings 2</vt:lpstr>
      <vt:lpstr>도시</vt:lpstr>
      <vt:lpstr>부동산 컨설팅 보고서</vt:lpstr>
      <vt:lpstr>1. 부동산 개요 및 현황</vt:lpstr>
      <vt:lpstr>PowerPoint 프레젠테이션</vt:lpstr>
      <vt:lpstr>PowerPoint 프레젠테이션</vt:lpstr>
      <vt:lpstr>PowerPoint 프레젠테이션</vt:lpstr>
      <vt:lpstr>PowerPoint 프레젠테이션</vt:lpstr>
      <vt:lpstr>2. 관련 법규 검토( 공법상 내용)</vt:lpstr>
      <vt:lpstr>3. 환경분석</vt:lpstr>
      <vt:lpstr>3. 환경분석</vt:lpstr>
      <vt:lpstr>3. 환경분석</vt:lpstr>
      <vt:lpstr>3. 환경분석</vt:lpstr>
      <vt:lpstr>3. 환경분석</vt:lpstr>
      <vt:lpstr>3. 환경분석</vt:lpstr>
      <vt:lpstr>3. 환경분석</vt:lpstr>
      <vt:lpstr>3. 환경분석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부동산 컨설팅 보고서</dc:title>
  <dc:creator>baro</dc:creator>
  <cp:lastModifiedBy>USER</cp:lastModifiedBy>
  <cp:revision>155</cp:revision>
  <cp:lastPrinted>2018-05-08T07:30:38Z</cp:lastPrinted>
  <dcterms:created xsi:type="dcterms:W3CDTF">2015-02-26T01:56:25Z</dcterms:created>
  <dcterms:modified xsi:type="dcterms:W3CDTF">2020-08-02T06:07:57Z</dcterms:modified>
</cp:coreProperties>
</file>